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7" r:id="rId2"/>
    <p:sldId id="288" r:id="rId3"/>
    <p:sldId id="275" r:id="rId4"/>
    <p:sldId id="259" r:id="rId5"/>
    <p:sldId id="281" r:id="rId6"/>
    <p:sldId id="287" r:id="rId7"/>
    <p:sldId id="260" r:id="rId8"/>
    <p:sldId id="258" r:id="rId9"/>
    <p:sldId id="282" r:id="rId10"/>
    <p:sldId id="261" r:id="rId11"/>
    <p:sldId id="262" r:id="rId12"/>
    <p:sldId id="263" r:id="rId13"/>
    <p:sldId id="264" r:id="rId14"/>
    <p:sldId id="290" r:id="rId15"/>
    <p:sldId id="291" r:id="rId16"/>
    <p:sldId id="266" r:id="rId17"/>
    <p:sldId id="267" r:id="rId18"/>
    <p:sldId id="268" r:id="rId19"/>
    <p:sldId id="284" r:id="rId20"/>
    <p:sldId id="272" r:id="rId21"/>
    <p:sldId id="273" r:id="rId22"/>
    <p:sldId id="274" r:id="rId23"/>
    <p:sldId id="278" r:id="rId24"/>
    <p:sldId id="285" r:id="rId25"/>
    <p:sldId id="283" r:id="rId26"/>
    <p:sldId id="289" r:id="rId27"/>
    <p:sldId id="276" r:id="rId28"/>
    <p:sldId id="286" r:id="rId29"/>
    <p:sldId id="279" r:id="rId30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02" autoAdjust="0"/>
  </p:normalViewPr>
  <p:slideViewPr>
    <p:cSldViewPr>
      <p:cViewPr>
        <p:scale>
          <a:sx n="72" d="100"/>
          <a:sy n="72" d="100"/>
        </p:scale>
        <p:origin x="-1084" y="-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CC7A5-EF57-436B-B78E-73453A03C7E2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4FC8F-2D2D-4496-824C-A9950407AB7D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00240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Click="0" advTm="8000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30DA27-2474-496F-A5A8-2B801E924730}" type="datetimeFigureOut">
              <a:rPr lang="pl-PL" smtClean="0"/>
              <a:pPr/>
              <a:t>22.01.2016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00645D-D7A9-471D-8D80-D20195B49C64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8000"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 rot="1360403">
            <a:off x="789018" y="2285891"/>
            <a:ext cx="7572428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pl-PL" sz="1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erlin Sans FB" pitchFamily="34" charset="0"/>
              </a:rPr>
              <a:t>Malta</a:t>
            </a:r>
            <a:r>
              <a:rPr lang="pl-PL" sz="1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Bodoni MT" pitchFamily="18" charset="0"/>
              </a:rPr>
              <a:t> </a:t>
            </a:r>
            <a:endParaRPr lang="pl-PL" sz="1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Bodoni MT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 rot="1396634">
            <a:off x="2000069" y="4864685"/>
            <a:ext cx="4143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doni MT" pitchFamily="18" charset="0"/>
              </a:rPr>
              <a:t>Kurs językowy 2015 </a:t>
            </a:r>
            <a:r>
              <a:rPr lang="pl-PL" sz="24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odoni MT" pitchFamily="18" charset="0"/>
                <a:sym typeface="Wingdings" panose="05000000000000000000" pitchFamily="2" charset="2"/>
              </a:rPr>
              <a:t></a:t>
            </a:r>
            <a:endParaRPr lang="pl-PL" sz="2400" b="1" i="1" dirty="0">
              <a:solidFill>
                <a:srgbClr val="0070C0"/>
              </a:solidFill>
              <a:latin typeface="Bodoni MT" pitchFamily="18" charset="0"/>
            </a:endParaRPr>
          </a:p>
        </p:txBody>
      </p:sp>
      <p:pic>
        <p:nvPicPr>
          <p:cNvPr id="6" name="1 I Will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75793" y="725469"/>
            <a:ext cx="406400" cy="406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09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285720" y="642918"/>
            <a:ext cx="378621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+mj-lt"/>
              </a:rPr>
              <a:t>Malta - wyspa słońca</a:t>
            </a:r>
            <a:endParaRPr lang="pl-PL" sz="3200" dirty="0">
              <a:latin typeface="+mj-lt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718339" y="2594406"/>
            <a:ext cx="4104455" cy="2308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0673" y="3949401"/>
            <a:ext cx="2736304" cy="1701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677818"/>
            <a:ext cx="3275856" cy="2118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734552"/>
            <a:ext cx="2812809" cy="2004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pole tekstowe 2"/>
          <p:cNvSpPr txBox="1"/>
          <p:nvPr/>
        </p:nvSpPr>
        <p:spPr>
          <a:xfrm>
            <a:off x="2886183" y="4061331"/>
            <a:ext cx="26150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Dzięki </a:t>
            </a:r>
            <a:r>
              <a:rPr lang="pl-PL" dirty="0"/>
              <a:t>kursowi </a:t>
            </a:r>
            <a:r>
              <a:rPr lang="pl-PL" dirty="0" smtClean="0"/>
              <a:t>nie </a:t>
            </a:r>
            <a:r>
              <a:rPr lang="pl-PL" dirty="0"/>
              <a:t>tylko </a:t>
            </a:r>
            <a:r>
              <a:rPr lang="pl-PL" dirty="0" smtClean="0"/>
              <a:t>mogliśmy </a:t>
            </a:r>
            <a:r>
              <a:rPr lang="pl-PL" dirty="0"/>
              <a:t>nauczyć się </a:t>
            </a:r>
            <a:r>
              <a:rPr lang="pl-PL" dirty="0" smtClean="0"/>
              <a:t>języka, ale również podziwiać wyspę i jej bogactwo naturalne</a:t>
            </a:r>
            <a:endParaRPr lang="pl-PL" dirty="0"/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57158" y="1643050"/>
            <a:ext cx="407196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Najpopularniejszym, a zarazem najbardziej uroczystym świętem na wyspie są "</a:t>
            </a:r>
            <a:r>
              <a:rPr lang="pl-PL" sz="1600" dirty="0" err="1" smtClean="0">
                <a:latin typeface="+mj-lt"/>
              </a:rPr>
              <a:t>festy</a:t>
            </a:r>
            <a:r>
              <a:rPr lang="pl-PL" sz="1600" dirty="0" smtClean="0">
                <a:latin typeface="+mj-lt"/>
              </a:rPr>
              <a:t>" - święta ku czci lokalnych patronów. Bawi się wówczas cała wieś czy miasteczko. Place i ulice są przystrajane flagami, obrazami świętych i kwiatami, a kolorowe kramy wabią mnóstwem towarów. W czasie wolnym od zajęć mogliśmy doświadczyć widoku tego bogactwa.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500034" y="428604"/>
            <a:ext cx="3286148" cy="86177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Fiesty i fajerwerki</a:t>
            </a:r>
          </a:p>
          <a:p>
            <a:endParaRPr lang="pl-PL" dirty="0">
              <a:latin typeface="+mj-lt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34" y="3933056"/>
            <a:ext cx="3783934" cy="25427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6188" y="1634702"/>
            <a:ext cx="4022716" cy="25657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4497097"/>
            <a:ext cx="3600400" cy="202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443200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Pozdrowienia z Valletty!...</a:t>
            </a:r>
            <a:endParaRPr lang="pl-PL" sz="32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587801" y="4041069"/>
            <a:ext cx="39684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Stolica Malty jest imponującym ufortyfikowanym, historycznym miastem. Nazwę swą zawdzięcza Wielkiemu Mistrzowi Janowi de La Vallette. Zostało wybudowane od podstaw przez zakon </a:t>
            </a:r>
            <a:r>
              <a:rPr lang="pl-PL" sz="1600" dirty="0" err="1" smtClean="0">
                <a:latin typeface="+mj-lt"/>
              </a:rPr>
              <a:t>Joanitów</a:t>
            </a:r>
            <a:r>
              <a:rPr lang="pl-PL" sz="1600" dirty="0" smtClean="0">
                <a:latin typeface="+mj-lt"/>
              </a:rPr>
              <a:t> i ma zaledwie 1 km. Długości. Obecnie zamieszkuje je 110 tyś. ludzi. Organizatorzy kursu językowego zabrali nas na wycieczkę w to piękne miejsce. </a:t>
            </a:r>
            <a:endParaRPr lang="pl-PL" sz="1600" dirty="0">
              <a:latin typeface="+mj-lt"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00" y="1628800"/>
            <a:ext cx="396844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305628" y="2543245"/>
            <a:ext cx="4853223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3168352" cy="42244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32656"/>
            <a:ext cx="4736525" cy="3552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645023"/>
            <a:ext cx="3761111" cy="2820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457602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… i ze starej stolicy - Rabat</a:t>
            </a:r>
            <a:endParaRPr lang="pl-PL" sz="3200" dirty="0">
              <a:latin typeface="+mj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700808"/>
            <a:ext cx="396844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10" y="1700809"/>
            <a:ext cx="396844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19" y="4365104"/>
            <a:ext cx="396844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510" y="4382724"/>
            <a:ext cx="3937116" cy="2214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30247014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212775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err="1" smtClean="0">
                <a:latin typeface="+mj-lt"/>
              </a:rPr>
              <a:t>Marsaxlokk</a:t>
            </a:r>
            <a:endParaRPr lang="pl-PL" sz="32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1691680" y="5301208"/>
            <a:ext cx="57606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err="1"/>
              <a:t>Marsaxlokk</a:t>
            </a:r>
            <a:r>
              <a:rPr lang="pl-PL" dirty="0"/>
              <a:t> – wieś rybacka położona w południowo-wschodniej części Malty, zamieszkuje ją 3 241 mieszkańców</a:t>
            </a:r>
            <a:r>
              <a:rPr lang="pl-PL" dirty="0" smtClean="0"/>
              <a:t>. Po zajęciach mieliśmy okazję być w tym malowniczym miejscu.</a:t>
            </a:r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700808"/>
            <a:ext cx="6096000" cy="3409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74997023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14348" y="571480"/>
            <a:ext cx="1571636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  Gozo</a:t>
            </a:r>
            <a:endParaRPr lang="pl-PL" sz="32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285720" y="1772816"/>
            <a:ext cx="54384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Pobliska wyspa Gozo stanowi prawdziwy raj dla turystów ceniących sobie ciszę i intymność podczas wypoczynku. Szczególnie wartym zwiedzenia jest stolica wyspy i "Lazurowe okno" znajdujące się na zachodzie wyspy. My też tam odpoczęliśmy po zajęciach </a:t>
            </a:r>
            <a:r>
              <a:rPr lang="pl-PL" sz="1600" dirty="0" smtClean="0">
                <a:latin typeface="+mj-lt"/>
                <a:sym typeface="Wingdings" panose="05000000000000000000" pitchFamily="2" charset="2"/>
              </a:rPr>
              <a:t></a:t>
            </a:r>
            <a:endParaRPr lang="pl-PL" sz="1600" dirty="0">
              <a:latin typeface="+mj-lt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689" y="3854262"/>
            <a:ext cx="4668469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16204" y="2901723"/>
            <a:ext cx="4424976" cy="2489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5572130" y="767016"/>
            <a:ext cx="2286000" cy="132343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lvl="0"/>
            <a:r>
              <a:rPr lang="pl-PL" sz="1600" dirty="0" smtClean="0">
                <a:solidFill>
                  <a:prstClr val="black"/>
                </a:solidFill>
                <a:latin typeface="+mj-lt"/>
              </a:rPr>
              <a:t>Katedra Wniebowzięcia Najświętszej Maryi Panny w Victorii – stolicy Gozo. Główna świątynia diecezji Gozo na Malcie.</a:t>
            </a:r>
            <a:endParaRPr lang="pl-PL" sz="1600" dirty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5" name="Obraz 4" descr="Gozo_00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30" y="2780928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 descr="Gozo_0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383" y="3579334"/>
            <a:ext cx="3810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4673711" cy="2628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3948549" cy="22210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3933056"/>
            <a:ext cx="4349992" cy="2446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541666"/>
            <a:ext cx="4422000" cy="2487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714348" y="571480"/>
            <a:ext cx="63956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Weekend na Comino i Blue </a:t>
            </a:r>
            <a:r>
              <a:rPr lang="pl-PL" sz="3200" dirty="0" err="1" smtClean="0">
                <a:latin typeface="+mj-lt"/>
              </a:rPr>
              <a:t>Lagoon</a:t>
            </a:r>
            <a:r>
              <a:rPr lang="pl-PL" sz="3200" dirty="0" smtClean="0">
                <a:latin typeface="+mj-lt"/>
              </a:rPr>
              <a:t> </a:t>
            </a:r>
            <a:r>
              <a:rPr lang="pl-PL" sz="3200" dirty="0" smtClean="0">
                <a:latin typeface="+mj-lt"/>
                <a:sym typeface="Wingdings" panose="05000000000000000000" pitchFamily="2" charset="2"/>
              </a:rPr>
              <a:t></a:t>
            </a:r>
            <a:endParaRPr lang="pl-PL" sz="3200" dirty="0">
              <a:latin typeface="+mj-lt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28800"/>
            <a:ext cx="4710652" cy="26497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3786194"/>
            <a:ext cx="4776056" cy="2686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628800"/>
            <a:ext cx="2915816" cy="16401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8761113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60072" y="500042"/>
            <a:ext cx="257176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Kurs Językowy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686749" y="1700808"/>
            <a:ext cx="77768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/>
              <a:t>W dniach od 1 do 15 sierpnia 2015 roku grupa siedmiorga nauczycieli  ze Szkoły Muzycznej I Stopnia w Czasławiu miała okazję uczestniczyć w kursie nauki języka angielskiego - </a:t>
            </a:r>
            <a:r>
              <a:rPr lang="pl-PL" sz="2400" dirty="0" smtClean="0"/>
              <a:t>„</a:t>
            </a:r>
            <a:r>
              <a:rPr lang="en-US" sz="2400" dirty="0"/>
              <a:t>Fluency &amp; Language Development For Teachers</a:t>
            </a:r>
            <a:r>
              <a:rPr lang="pl-PL" sz="2400" dirty="0" smtClean="0"/>
              <a:t>”.</a:t>
            </a:r>
            <a:r>
              <a:rPr lang="pl-PL" sz="2400" dirty="0"/>
              <a:t> </a:t>
            </a:r>
            <a:r>
              <a:rPr lang="pl-PL" sz="2400" dirty="0" smtClean="0"/>
              <a:t>W </a:t>
            </a:r>
            <a:r>
              <a:rPr lang="pl-PL" sz="2400" dirty="0" smtClean="0"/>
              <a:t>owym kursie, oznaczonym jako akcja KA1, mogliśmy uczestniczyć dzięki środkom pozyskanym z programu POWERS, w ramach projektu unijnego ERASMUS +. Kurs odbył się w szkole językowej ETI („</a:t>
            </a:r>
            <a:r>
              <a:rPr lang="pl-PL" sz="2400" dirty="0" err="1" smtClean="0"/>
              <a:t>Executive</a:t>
            </a:r>
            <a:r>
              <a:rPr lang="pl-PL" sz="2400" dirty="0" smtClean="0"/>
              <a:t> Training </a:t>
            </a:r>
            <a:r>
              <a:rPr lang="pl-PL" sz="2400" dirty="0" err="1" smtClean="0"/>
              <a:t>Institute</a:t>
            </a:r>
            <a:r>
              <a:rPr lang="pl-PL" sz="2400" dirty="0" smtClean="0"/>
              <a:t>”) w miejscowości St. </a:t>
            </a:r>
            <a:r>
              <a:rPr lang="pl-PL" sz="2400" dirty="0" err="1" smtClean="0"/>
              <a:t>Julians</a:t>
            </a:r>
            <a:r>
              <a:rPr lang="pl-PL" sz="2400" dirty="0" smtClean="0"/>
              <a:t> na Malcie, która znana jest z renomowanych szkół językowych. Nasza wyróżniała się wyjątkowo dobrą kadrą pedagogów oraz świetnym wyposażeniem, dobrą organizacją oraz dodatkowymi atrakcjami dla uczestników.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25560726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500034" y="642918"/>
            <a:ext cx="3429024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 Religia i Kultura</a:t>
            </a:r>
            <a:endParaRPr lang="pl-PL" sz="3200" dirty="0">
              <a:latin typeface="+mj-lt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4592614" y="4857760"/>
            <a:ext cx="38164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Malta jest uważana za najbardziej katolicki kraj w Europie (poza Watykanem). Około 98% Maltańczyków to katolicy. </a:t>
            </a:r>
            <a:endParaRPr lang="pl-PL" sz="1600" dirty="0">
              <a:latin typeface="+mj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28596" y="2000240"/>
            <a:ext cx="37147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Społeczeństwo zamieszkujące Maltę wyróżnia się wysoką kulturą, która objawia się w  kultywowaniu wszelkich tradycji. Naród Malty charakteryzuje się takimi cechami jak:  uprzejmość, pogoda ducha i pobłażliwość. Malta to kraj o wielkim sercu i głębokim poszanowaniu dla wartości religii katolickiej. Na terytorium kraju odnajdziemy ponad 360 kościołów katolickich. Od wieków kultura maltańska jest kojarzona z Czerwonym Krzyżem i działalnością charytatywną. </a:t>
            </a:r>
            <a:endParaRPr lang="pl-PL" sz="1600" dirty="0">
              <a:latin typeface="+mj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2614" y="2000240"/>
            <a:ext cx="3816424" cy="25255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285752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+mj-lt"/>
              </a:rPr>
              <a:t>Drzewo Jezusa</a:t>
            </a:r>
            <a:endParaRPr lang="pl-PL" sz="32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28596" y="1785926"/>
            <a:ext cx="371477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Na drzewie pęknięcie kory przypomina kształtem postać ukrzyżowanego Chrystusa. Kiedyś, kiedy pień był jeszcze jedną z przydrożnych sosen, drzewo znane było jako „Jesus Tree”. Widać też było, że miejsce to jest raczej znane wśród okolicznych mieszkańców, bo przynosili tu kwiaty i zapalali świeczki. Niestety te ostatnie najprawdopodobniej przyczyniły się do tego, że dziś z drzewa pozostał tylko kawałek pnia. </a:t>
            </a:r>
            <a:endParaRPr lang="pl-PL" sz="1600" dirty="0">
              <a:latin typeface="+mj-lt"/>
            </a:endParaRPr>
          </a:p>
        </p:txBody>
      </p:sp>
      <p:pic>
        <p:nvPicPr>
          <p:cNvPr id="4" name="Obraz 3" descr="drzewo-20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642918"/>
            <a:ext cx="3713818" cy="57430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428596" y="571480"/>
            <a:ext cx="4214842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+mj-lt"/>
              </a:rPr>
              <a:t>Kuchnia maltańska </a:t>
            </a:r>
            <a:endParaRPr lang="pl-PL" sz="3200" dirty="0">
              <a:latin typeface="+mj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214282" y="1714488"/>
            <a:ext cx="57150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Bliskość Włoch spowodowała rozpowszechnienie na Malcie potraw z makaronu, po Brytyjczykach zostały steki, szarlotka i smażona ryba z frytkami. Autentyczne maltańskie potrawy należą do kuchni śródziemnomorskiej.</a:t>
            </a:r>
            <a:endParaRPr lang="pl-PL" sz="1600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176" y="1785926"/>
            <a:ext cx="2500330" cy="2767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3347864" y="5500702"/>
            <a:ext cx="54389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1600" dirty="0" smtClean="0">
                <a:latin typeface="+mj-lt"/>
              </a:rPr>
              <a:t>Najbardziej charakterystyczny napój to </a:t>
            </a:r>
            <a:r>
              <a:rPr lang="pl-PL" sz="1600" dirty="0" err="1" smtClean="0">
                <a:latin typeface="+mj-lt"/>
              </a:rPr>
              <a:t>Kinnie</a:t>
            </a:r>
            <a:r>
              <a:rPr lang="pl-PL" sz="1600" dirty="0" smtClean="0">
                <a:latin typeface="+mj-lt"/>
              </a:rPr>
              <a:t> - maltańska wersja coca-coli, z pomarańczową goryczką</a:t>
            </a:r>
            <a:r>
              <a:rPr lang="pl-PL" sz="1600" dirty="0">
                <a:latin typeface="+mj-lt"/>
              </a:rPr>
              <a:t>.</a:t>
            </a:r>
            <a:r>
              <a:rPr lang="pl-PL" sz="1600" dirty="0" smtClean="0">
                <a:latin typeface="+mj-lt"/>
              </a:rPr>
              <a:t> </a:t>
            </a:r>
            <a:r>
              <a:rPr lang="pl-PL" sz="1600" dirty="0">
                <a:latin typeface="+mj-lt"/>
              </a:rPr>
              <a:t>Ś</a:t>
            </a:r>
            <a:r>
              <a:rPr lang="pl-PL" sz="1600" dirty="0" smtClean="0">
                <a:latin typeface="+mj-lt"/>
              </a:rPr>
              <a:t>wietnie gasi pragnienie i jest przepyszny! Mieliśmy okazję spróbować.</a:t>
            </a:r>
            <a:endParaRPr lang="pl-PL" sz="1600" dirty="0">
              <a:latin typeface="+mj-lt"/>
            </a:endParaRPr>
          </a:p>
        </p:txBody>
      </p:sp>
      <p:pic>
        <p:nvPicPr>
          <p:cNvPr id="7" name="Obraz 6" descr="Kinni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643314"/>
            <a:ext cx="2650978" cy="2228848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3356992"/>
            <a:ext cx="1932246" cy="1449185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500034" y="571480"/>
            <a:ext cx="1928826" cy="83099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600" dirty="0" smtClean="0">
                <a:latin typeface="+mj-lt"/>
              </a:rPr>
              <a:t>Fenek </a:t>
            </a:r>
            <a:r>
              <a:rPr lang="pl-PL" sz="1600" dirty="0" err="1" smtClean="0">
                <a:latin typeface="+mj-lt"/>
              </a:rPr>
              <a:t>bit-tewm</a:t>
            </a:r>
            <a:r>
              <a:rPr lang="pl-PL" sz="1600" dirty="0" smtClean="0">
                <a:latin typeface="+mj-lt"/>
              </a:rPr>
              <a:t> u </a:t>
            </a:r>
            <a:r>
              <a:rPr lang="pl-PL" sz="1600" dirty="0" err="1" smtClean="0">
                <a:latin typeface="+mj-lt"/>
              </a:rPr>
              <a:t>bl-inbid</a:t>
            </a:r>
            <a:r>
              <a:rPr lang="pl-PL" sz="1600" dirty="0" smtClean="0">
                <a:latin typeface="+mj-lt"/>
              </a:rPr>
              <a:t> (królik w winie z czosnkiem)</a:t>
            </a:r>
            <a:endParaRPr lang="pl-PL" sz="1600" dirty="0">
              <a:latin typeface="+mj-lt"/>
            </a:endParaRPr>
          </a:p>
        </p:txBody>
      </p:sp>
      <p:pic>
        <p:nvPicPr>
          <p:cNvPr id="4" name="Obraz 3" descr="królik w czosnk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84" y="428604"/>
            <a:ext cx="3357586" cy="2525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pole tekstowe 5"/>
          <p:cNvSpPr txBox="1"/>
          <p:nvPr/>
        </p:nvSpPr>
        <p:spPr>
          <a:xfrm>
            <a:off x="3491880" y="3571876"/>
            <a:ext cx="2071702" cy="58477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600" dirty="0" err="1" smtClean="0">
                <a:latin typeface="+mj-lt"/>
              </a:rPr>
              <a:t>Timpana</a:t>
            </a:r>
            <a:r>
              <a:rPr lang="pl-PL" sz="1600" dirty="0" smtClean="0">
                <a:latin typeface="+mj-lt"/>
              </a:rPr>
              <a:t> - makaron z kruchym wierzchem</a:t>
            </a:r>
            <a:endParaRPr lang="pl-PL" sz="1600" dirty="0">
              <a:latin typeface="+mj-lt"/>
            </a:endParaRPr>
          </a:p>
        </p:txBody>
      </p:sp>
      <p:pic>
        <p:nvPicPr>
          <p:cNvPr id="5" name="Obraz 4" descr="ma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282" y="3143248"/>
            <a:ext cx="3068042" cy="2040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 descr="Malta_ftir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00826" y="714356"/>
            <a:ext cx="2357454" cy="1848088"/>
          </a:xfrm>
          <a:prstGeom prst="rect">
            <a:avLst/>
          </a:prstGeom>
        </p:spPr>
      </p:pic>
      <p:pic>
        <p:nvPicPr>
          <p:cNvPr id="8" name="Obraz 7" descr="Malta_Pastizzi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12" y="2285992"/>
            <a:ext cx="2279346" cy="2279346"/>
          </a:xfrm>
          <a:prstGeom prst="rect">
            <a:avLst/>
          </a:prstGeom>
        </p:spPr>
      </p:pic>
      <p:pic>
        <p:nvPicPr>
          <p:cNvPr id="9" name="Obraz 8" descr="sarap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57884" y="4143380"/>
            <a:ext cx="2119322" cy="2119322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ole tekstowe 5"/>
          <p:cNvSpPr txBox="1"/>
          <p:nvPr/>
        </p:nvSpPr>
        <p:spPr>
          <a:xfrm>
            <a:off x="3824181" y="2744116"/>
            <a:ext cx="2071702" cy="107721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600" dirty="0" smtClean="0">
                <a:latin typeface="+mj-lt"/>
              </a:rPr>
              <a:t>Spaghetti z królikiem, z owocami morza, owoc opuncji, maltańskie jabłuszka</a:t>
            </a: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26" y="935766"/>
            <a:ext cx="2939819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88640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83" y="3861048"/>
            <a:ext cx="2699792" cy="2024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Obraz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186645"/>
            <a:ext cx="1275606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2840935"/>
            <a:ext cx="2283718" cy="30449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5143542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47200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Kurs – wszyscy ukończyli </a:t>
            </a:r>
            <a:r>
              <a:rPr lang="pl-PL" sz="3200" dirty="0" smtClean="0">
                <a:latin typeface="+mj-lt"/>
                <a:sym typeface="Wingdings" panose="05000000000000000000" pitchFamily="2" charset="2"/>
              </a:rPr>
              <a:t></a:t>
            </a:r>
            <a:endParaRPr lang="pl-PL" sz="3200" dirty="0">
              <a:latin typeface="+mj-lt"/>
            </a:endParaRP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56792"/>
            <a:ext cx="6263680" cy="3600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ole tekstowe 3"/>
          <p:cNvSpPr txBox="1"/>
          <p:nvPr/>
        </p:nvSpPr>
        <p:spPr>
          <a:xfrm>
            <a:off x="827584" y="5575529"/>
            <a:ext cx="728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latin typeface="+mj-lt"/>
              </a:rPr>
              <a:t>W naszej grupie znajdowały się osoby z różnych krajów (Polska, Węgry, Litwa, Hiszpania, Słowacja)</a:t>
            </a:r>
            <a:endParaRPr lang="pl-PL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7353622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47200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Kurs – wszyscy ukończyli </a:t>
            </a:r>
            <a:r>
              <a:rPr lang="pl-PL" sz="3200" dirty="0" smtClean="0">
                <a:latin typeface="+mj-lt"/>
                <a:sym typeface="Wingdings" panose="05000000000000000000" pitchFamily="2" charset="2"/>
              </a:rPr>
              <a:t></a:t>
            </a:r>
            <a:endParaRPr lang="pl-PL" sz="3200" dirty="0">
              <a:latin typeface="+mj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37" y="1556792"/>
            <a:ext cx="7644382" cy="42999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pole tekstowe 4"/>
          <p:cNvSpPr txBox="1"/>
          <p:nvPr/>
        </p:nvSpPr>
        <p:spPr>
          <a:xfrm>
            <a:off x="1331640" y="6021288"/>
            <a:ext cx="6696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Oto nasza niemal cała grupa z Czasławia. Po dwóch tygodniach każdy z nas posługiwał się językiem angielskim znacznie lepiej niż wcześniej </a:t>
            </a:r>
            <a:r>
              <a:rPr lang="pl-PL" dirty="0" smtClean="0">
                <a:sym typeface="Wingdings" panose="05000000000000000000" pitchFamily="2" charset="2"/>
              </a:rPr>
              <a:t>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45970994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250033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+mj-lt"/>
              </a:rPr>
              <a:t>Ciekawostki</a:t>
            </a:r>
            <a:endParaRPr lang="pl-PL" sz="36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28596" y="1714488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l-PL" sz="1600" dirty="0" smtClean="0">
                <a:latin typeface="+mj-lt"/>
              </a:rPr>
              <a:t> Uroki wyspy przykuły uwagę producentów filmowych. Powstało tu wiele słynnych produkcji m.in. Gladiator, U-571, Troja, czy Agora. Również polscy reżyserzy wykorzystali piękno kraju w serialu: Kryminalni.</a:t>
            </a:r>
            <a:endParaRPr lang="pl-PL" sz="1600" dirty="0">
              <a:latin typeface="+mj-lt"/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428596" y="2500306"/>
            <a:ext cx="75724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l-PL" sz="1600" dirty="0" smtClean="0">
                <a:latin typeface="+mj-lt"/>
              </a:rPr>
              <a:t> Dwukrotnie Maltę odwiedził papież Jan Paweł II - w roku 1990 i 2001. Mieszkańcy Gozo uczcili ten fakt pomnikiem, przedstawiającym postać papieża-Polaka. Maltańczycy są zresztą bardzo pobożni. 98 proc. mieszkańców wyspy należy do Kościoła rzymskokatolickiego.</a:t>
            </a:r>
          </a:p>
          <a:p>
            <a:endParaRPr lang="pl-PL" sz="1600" dirty="0">
              <a:latin typeface="+mj-lt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402227" y="3643314"/>
            <a:ext cx="75724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l-PL" sz="1600" dirty="0" smtClean="0">
                <a:latin typeface="+mj-lt"/>
              </a:rPr>
              <a:t> Maltańskie monety euro są wyposażone w Krzyż maltański na 2 € i 1 € monety</a:t>
            </a:r>
            <a:endParaRPr lang="pl-PL" sz="1600" dirty="0">
              <a:latin typeface="+mj-lt"/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428596" y="4000504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l-PL" sz="1600" dirty="0" smtClean="0">
                <a:latin typeface="+mj-lt"/>
              </a:rPr>
              <a:t> Najważniejszym dniem na Malcie jest 8 września - zbiegają się wtedy trzy najistotniejsze dla Maltańczyków daty: rocznica wielkiego zwycięstwa nad Turkami, zakończenie oblężenia w czasie II wojny światowej i święto Matki Bożej.</a:t>
            </a:r>
            <a:endParaRPr lang="pl-PL" sz="1600" dirty="0">
              <a:latin typeface="+mj-lt"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428596" y="4929198"/>
            <a:ext cx="72866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pl-PL" sz="1600" dirty="0" smtClean="0">
                <a:latin typeface="+mj-lt"/>
              </a:rPr>
              <a:t>Malta znana jest ze szkół językowych. Każdego roku przyjeżdżają studiować na Maltę liczne grupy młodych ludzi z Europy i całego świata.</a:t>
            </a:r>
          </a:p>
          <a:p>
            <a:endParaRPr lang="pl-PL" sz="1600" dirty="0">
              <a:latin typeface="+mj-lt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00034" y="500042"/>
            <a:ext cx="472003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Pozdrowienia od Radka </a:t>
            </a:r>
            <a:r>
              <a:rPr lang="pl-PL" sz="3200" dirty="0" smtClean="0">
                <a:latin typeface="+mj-lt"/>
                <a:sym typeface="Wingdings" panose="05000000000000000000" pitchFamily="2" charset="2"/>
              </a:rPr>
              <a:t></a:t>
            </a:r>
            <a:endParaRPr lang="pl-PL" sz="3200" dirty="0">
              <a:latin typeface="+mj-lt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772816"/>
            <a:ext cx="7668344" cy="43134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ole tekstowe 3"/>
          <p:cNvSpPr txBox="1"/>
          <p:nvPr/>
        </p:nvSpPr>
        <p:spPr>
          <a:xfrm>
            <a:off x="1546731" y="6159634"/>
            <a:ext cx="67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Jest też siódmy uczestnik kursu, z naszej „</a:t>
            </a:r>
            <a:r>
              <a:rPr lang="pl-PL" dirty="0" err="1" smtClean="0"/>
              <a:t>czasławskiej</a:t>
            </a:r>
            <a:r>
              <a:rPr lang="pl-PL" dirty="0" smtClean="0"/>
              <a:t>” grupy </a:t>
            </a:r>
            <a:r>
              <a:rPr lang="pl-PL" dirty="0" smtClean="0">
                <a:sym typeface="Wingdings" panose="05000000000000000000" pitchFamily="2" charset="2"/>
              </a:rPr>
              <a:t>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13159904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747346" y="1484784"/>
            <a:ext cx="77867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000" dirty="0" smtClean="0">
                <a:latin typeface="+mj-lt"/>
              </a:rPr>
              <a:t>Malta</a:t>
            </a:r>
          </a:p>
          <a:p>
            <a:pPr algn="ctr"/>
            <a:r>
              <a:rPr lang="pl-PL" sz="6000" dirty="0" smtClean="0">
                <a:latin typeface="+mj-lt"/>
              </a:rPr>
              <a:t>1 – 15 sierpnia 2015</a:t>
            </a:r>
          </a:p>
          <a:p>
            <a:pPr algn="ctr"/>
            <a:r>
              <a:rPr lang="pl-PL" sz="6000" smtClean="0">
                <a:latin typeface="+mj-lt"/>
              </a:rPr>
              <a:t>Erasmus +</a:t>
            </a:r>
            <a:endParaRPr lang="pl-PL" sz="6000" dirty="0">
              <a:latin typeface="+mj-lt"/>
            </a:endParaRPr>
          </a:p>
          <a:p>
            <a:pPr algn="ctr"/>
            <a:r>
              <a:rPr lang="pl-PL" sz="6000" dirty="0" smtClean="0">
                <a:latin typeface="+mj-lt"/>
              </a:rPr>
              <a:t>Dzi</a:t>
            </a:r>
            <a:r>
              <a:rPr lang="pl-PL" sz="6000" b="1" dirty="0">
                <a:latin typeface="+mj-lt"/>
              </a:rPr>
              <a:t>ę</a:t>
            </a:r>
            <a:r>
              <a:rPr lang="pl-PL" sz="6000" dirty="0" smtClean="0">
                <a:latin typeface="+mj-lt"/>
              </a:rPr>
              <a:t>kujemy za uwag</a:t>
            </a:r>
            <a:r>
              <a:rPr lang="pl-PL" sz="6000" b="1" dirty="0">
                <a:latin typeface="+mj-lt"/>
              </a:rPr>
              <a:t>ę</a:t>
            </a:r>
            <a:r>
              <a:rPr lang="pl-PL" sz="6000" dirty="0" smtClean="0">
                <a:latin typeface="+mj-lt"/>
              </a:rPr>
              <a:t> ; )</a:t>
            </a:r>
            <a:endParaRPr lang="pl-PL" sz="6000" dirty="0">
              <a:latin typeface="+mj-lt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571472" y="500042"/>
            <a:ext cx="2571768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Flaga i godło</a:t>
            </a:r>
            <a:endParaRPr lang="pl-PL" sz="3200" dirty="0">
              <a:latin typeface="+mj-lt"/>
            </a:endParaRPr>
          </a:p>
        </p:txBody>
      </p:sp>
      <p:pic>
        <p:nvPicPr>
          <p:cNvPr id="4" name="Obraz 3" descr="375px-Coat_of_arms_of_Malta.svg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1714488"/>
            <a:ext cx="3186624" cy="4214842"/>
          </a:xfrm>
          <a:prstGeom prst="rect">
            <a:avLst/>
          </a:prstGeom>
        </p:spPr>
      </p:pic>
      <p:pic>
        <p:nvPicPr>
          <p:cNvPr id="5" name="Obraz 4" descr="800px-Flag_of_Malta.svg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2571744"/>
            <a:ext cx="4131671" cy="2752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pole tekstowe 6"/>
          <p:cNvSpPr txBox="1"/>
          <p:nvPr/>
        </p:nvSpPr>
        <p:spPr>
          <a:xfrm>
            <a:off x="1357290" y="5643578"/>
            <a:ext cx="16430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>
                <a:latin typeface="+mj-lt"/>
              </a:rPr>
              <a:t>Flaga Malty</a:t>
            </a:r>
            <a:endParaRPr lang="pl-PL" sz="1600" dirty="0">
              <a:latin typeface="+mj-lt"/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6357950" y="6143644"/>
            <a:ext cx="13573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 smtClean="0">
                <a:latin typeface="+mj-lt"/>
              </a:rPr>
              <a:t>Godło Malty</a:t>
            </a:r>
            <a:endParaRPr lang="pl-PL" sz="1600" dirty="0">
              <a:latin typeface="+mj-lt"/>
            </a:endParaRP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428596" y="500042"/>
            <a:ext cx="2343204" cy="58477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200" dirty="0" smtClean="0">
                <a:latin typeface="+mj-lt"/>
              </a:rPr>
              <a:t>Malta</a:t>
            </a:r>
            <a:endParaRPr lang="pl-PL" sz="32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382538" y="1628800"/>
            <a:ext cx="76438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l-PL" dirty="0" smtClean="0">
                <a:latin typeface="+mj-lt"/>
              </a:rPr>
              <a:t>Jest to państwo wyspiarskie położone w Europie Południowej, na Morzu Śródziemnym, na południe od Sycylii. Jest to również jeden z najbardziej zaludnionych krajów na świecie. Stolicą Malty jest Valletta, a największym miastem </a:t>
            </a:r>
            <a:r>
              <a:rPr lang="pl-PL" dirty="0" err="1" smtClean="0">
                <a:latin typeface="+mj-lt"/>
              </a:rPr>
              <a:t>Birkirkara</a:t>
            </a:r>
            <a:r>
              <a:rPr lang="pl-PL" dirty="0" smtClean="0">
                <a:latin typeface="+mj-lt"/>
              </a:rPr>
              <a:t>. Główna wyspa składa się wielu miast, z populacją około 370 tys. Kraj ma dwa języki urzędowe</a:t>
            </a:r>
            <a:r>
              <a:rPr lang="pl-PL" dirty="0">
                <a:latin typeface="+mj-lt"/>
              </a:rPr>
              <a:t> </a:t>
            </a:r>
            <a:r>
              <a:rPr lang="pl-PL" dirty="0" smtClean="0">
                <a:latin typeface="+mj-lt"/>
              </a:rPr>
              <a:t>- maltański (uważany za język narodowy) i angielski.</a:t>
            </a:r>
            <a:endParaRPr lang="pl-PL" dirty="0">
              <a:latin typeface="+mj-lt"/>
            </a:endParaRPr>
          </a:p>
        </p:txBody>
      </p:sp>
      <p:pic>
        <p:nvPicPr>
          <p:cNvPr id="4" name="Obraz 3" descr="240px-EU_location_MLT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571876"/>
            <a:ext cx="3429024" cy="2571768"/>
          </a:xfrm>
          <a:prstGeom prst="rect">
            <a:avLst/>
          </a:prstGeom>
        </p:spPr>
      </p:pic>
      <p:pic>
        <p:nvPicPr>
          <p:cNvPr id="5" name="Obraz 4" descr="malt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6186" y="3571876"/>
            <a:ext cx="2714644" cy="2921553"/>
          </a:xfrm>
          <a:prstGeom prst="rect">
            <a:avLst/>
          </a:prstGeom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18519" y="553034"/>
            <a:ext cx="4143404" cy="58477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Podróż była ekscytująca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227" y="2060848"/>
            <a:ext cx="4788024" cy="2693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57" y="1628800"/>
            <a:ext cx="4860032" cy="2733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4005064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7747" y="5661248"/>
            <a:ext cx="1283423" cy="569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76158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18519" y="553034"/>
            <a:ext cx="3029345" cy="58477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Szkoła Językowa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255" y="3682613"/>
            <a:ext cx="4536504" cy="2894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pole tekstowe 8"/>
          <p:cNvSpPr txBox="1"/>
          <p:nvPr/>
        </p:nvSpPr>
        <p:spPr>
          <a:xfrm>
            <a:off x="179512" y="1772816"/>
            <a:ext cx="87161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Zajęcia odbywały się w nowoczesnych, klimatyzowanych salach szkoły językowej ETI. Prowadzili je różni wykładowcy. Kurs polegał na pracy w grupach, a celem było polepszanie wykorzystania wiedzy, którą już posiadaliśmy. Grupy były zróżnicowane pod względem poziomu zaawansowania uczestników. Nabieraliśmy płynności językowej i wprawy, również dzięki możliwości rozmowy z ludźmi poza szkołą, po zajęciach. Wykorzystywano interaktywne tablice i nowoczesne metody nauczania. Atmosfera była niezwykle pozytywna.</a:t>
            </a:r>
            <a:endParaRPr lang="pl-PL" dirty="0"/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19" y="3771830"/>
            <a:ext cx="3677418" cy="27157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890714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le tekstowe 2"/>
          <p:cNvSpPr txBox="1"/>
          <p:nvPr/>
        </p:nvSpPr>
        <p:spPr>
          <a:xfrm>
            <a:off x="642910" y="4572008"/>
            <a:ext cx="7673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400" dirty="0" smtClean="0">
                <a:latin typeface="+mj-lt"/>
              </a:rPr>
              <a:t>Malta jest jedynym europejskim krajem, gdzie nie występuje zima. Lata natomiast są długie i gorące. </a:t>
            </a:r>
            <a:r>
              <a:rPr lang="pl-PL" sz="2400" dirty="0" smtClean="0">
                <a:latin typeface="+mj-lt"/>
                <a:sym typeface="Wingdings" panose="05000000000000000000" pitchFamily="2" charset="2"/>
              </a:rPr>
              <a:t>W takich warunkach język angielski przyswaja się niezwykle szybko. </a:t>
            </a:r>
            <a:endParaRPr lang="pl-PL" sz="2400" dirty="0">
              <a:latin typeface="+mj-lt"/>
            </a:endParaRPr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0" y="1988840"/>
            <a:ext cx="3372414" cy="226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3343" y="1988840"/>
            <a:ext cx="4032448" cy="22655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/>
          <p:cNvSpPr txBox="1"/>
          <p:nvPr/>
        </p:nvSpPr>
        <p:spPr>
          <a:xfrm>
            <a:off x="318519" y="553034"/>
            <a:ext cx="4685529" cy="58477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3200" dirty="0" smtClean="0">
                <a:latin typeface="+mj-lt"/>
              </a:rPr>
              <a:t>Piękna, słoneczna pogoda</a:t>
            </a:r>
          </a:p>
        </p:txBody>
      </p:sp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57158" y="500042"/>
            <a:ext cx="2428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+mj-lt"/>
              </a:rPr>
              <a:t>Historia</a:t>
            </a:r>
            <a:endParaRPr lang="pl-PL" sz="3600" dirty="0">
              <a:latin typeface="+mj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428596" y="1857364"/>
            <a:ext cx="80010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r>
              <a:rPr lang="pl-PL" sz="1600" dirty="0" smtClean="0">
                <a:latin typeface="+mj-lt"/>
              </a:rPr>
              <a:t>Niewiele osób zdaje sobie sprawę jak bogatą historię ma to małe wyspiarskie państwo   i jak wiele tajemnic skrywają jej ziemie. Nie bez powodu nazywa się ją "wyspą megalitów"- praktycznie cały jej teren usiany jest budowlami megalitycznymi, niespotykanymi nigdzie indziej w Europie. Powstanie tych zespołów budowlanych, jak również cywilizacja, która je wzniosła, do dziś stanowią zagadkę. Budowle są starsze niż Stonehenge, a my – uczestnicy kursu – z wielką przyjemnością mogliśmy je zwiedzać.</a:t>
            </a:r>
            <a:endParaRPr lang="pl-PL" sz="1600" dirty="0">
              <a:latin typeface="+mj-lt"/>
            </a:endParaRPr>
          </a:p>
        </p:txBody>
      </p:sp>
      <p:pic>
        <p:nvPicPr>
          <p:cNvPr id="4" name="Obraz 3" descr="mnajdr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1759" y="3789040"/>
            <a:ext cx="6000792" cy="2429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357158" y="500042"/>
            <a:ext cx="2428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3600" dirty="0" smtClean="0">
                <a:latin typeface="+mj-lt"/>
              </a:rPr>
              <a:t>Historia</a:t>
            </a:r>
            <a:endParaRPr lang="pl-PL" sz="3600" dirty="0">
              <a:latin typeface="+mj-lt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953" y="4335279"/>
            <a:ext cx="4013888" cy="2257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505" y="1772816"/>
            <a:ext cx="4013888" cy="2257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365104"/>
            <a:ext cx="4013888" cy="2257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772816"/>
            <a:ext cx="4013888" cy="2257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0894135"/>
      </p:ext>
    </p:extLst>
  </p:cSld>
  <p:clrMapOvr>
    <a:masterClrMapping/>
  </p:clrMapOvr>
  <p:transition advClick="0" advTm="8000">
    <p:wipe dir="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2"/>
</p:tagLst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676</TotalTime>
  <Words>1059</Words>
  <Application>Microsoft Office PowerPoint</Application>
  <PresentationFormat>Pokaz na ekranie (4:3)</PresentationFormat>
  <Paragraphs>57</Paragraphs>
  <Slides>29</Slides>
  <Notes>0</Notes>
  <HiddenSlides>0</HiddenSlides>
  <MMClips>1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29</vt:i4>
      </vt:variant>
    </vt:vector>
  </HeadingPairs>
  <TitlesOfParts>
    <vt:vector size="30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Dom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Patrycja</dc:creator>
  <cp:lastModifiedBy>Arek Baran</cp:lastModifiedBy>
  <cp:revision>75</cp:revision>
  <dcterms:created xsi:type="dcterms:W3CDTF">2012-04-14T06:40:07Z</dcterms:created>
  <dcterms:modified xsi:type="dcterms:W3CDTF">2016-01-22T11:53:13Z</dcterms:modified>
</cp:coreProperties>
</file>